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3" r:id="rId1"/>
    <p:sldMasterId id="2147483845" r:id="rId2"/>
    <p:sldMasterId id="2147483857" r:id="rId3"/>
  </p:sldMasterIdLst>
  <p:notesMasterIdLst>
    <p:notesMasterId r:id="rId11"/>
  </p:notesMasterIdLst>
  <p:handoutMasterIdLst>
    <p:handoutMasterId r:id="rId12"/>
  </p:handoutMasterIdLst>
  <p:sldIdLst>
    <p:sldId id="437" r:id="rId4"/>
    <p:sldId id="436" r:id="rId5"/>
    <p:sldId id="439" r:id="rId6"/>
    <p:sldId id="438" r:id="rId7"/>
    <p:sldId id="443" r:id="rId8"/>
    <p:sldId id="444" r:id="rId9"/>
    <p:sldId id="435" r:id="rId10"/>
  </p:sldIdLst>
  <p:sldSz cx="9144000" cy="5143500" type="screen16x9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3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55" autoAdjust="0"/>
    <p:restoredTop sz="94714" autoAdjust="0"/>
  </p:normalViewPr>
  <p:slideViewPr>
    <p:cSldViewPr>
      <p:cViewPr>
        <p:scale>
          <a:sx n="118" d="100"/>
          <a:sy n="118" d="100"/>
        </p:scale>
        <p:origin x="-1434" y="-5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960" y="-96"/>
      </p:cViewPr>
      <p:guideLst>
        <p:guide orient="horz" pos="3133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621293866044522"/>
          <c:y val="3.7932572711958351E-2"/>
          <c:w val="0.55852860406338101"/>
          <c:h val="0.8070514282514361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Пролечено в федеральных медицинских организациях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000" b="1" i="1" normalizeH="0" baseline="0">
                    <a:latin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2779</c:v>
                </c:pt>
                <c:pt idx="1">
                  <c:v>2992</c:v>
                </c:pt>
                <c:pt idx="2">
                  <c:v>3023</c:v>
                </c:pt>
                <c:pt idx="3">
                  <c:v>3124</c:v>
                </c:pt>
                <c:pt idx="4">
                  <c:v>3851</c:v>
                </c:pt>
                <c:pt idx="5">
                  <c:v>5416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Пролечено в медицинских организациях Тульской области на условиях софинансирования из федерального бюджета</c:v>
                </c:pt>
              </c:strCache>
            </c:strRef>
          </c:tx>
          <c:invertIfNegative val="0"/>
          <c:dLbls>
            <c:dLbl>
              <c:idx val="3"/>
              <c:layout>
                <c:manualLayout>
                  <c:x val="1.8518518518518576E-2"/>
                  <c:y val="3.45234499854430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 i="1" normalizeH="0" baseline="0">
                    <a:latin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92</c:v>
                </c:pt>
                <c:pt idx="1">
                  <c:v>92</c:v>
                </c:pt>
                <c:pt idx="2">
                  <c:v>92</c:v>
                </c:pt>
                <c:pt idx="3">
                  <c:v>92</c:v>
                </c:pt>
                <c:pt idx="4">
                  <c:v>533</c:v>
                </c:pt>
                <c:pt idx="5">
                  <c:v>945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Пролечено в медицинских организациях Тульской области за счет средств обязательного медициского страхования</c:v>
                </c:pt>
              </c:strCache>
            </c:strRef>
          </c:tx>
          <c:invertIfNegative val="0"/>
          <c:dLbls>
            <c:dLbl>
              <c:idx val="3"/>
              <c:layout>
                <c:manualLayout>
                  <c:x val="-4.629629629629573E-3"/>
                  <c:y val="-2.655396980258295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629751142218334E-3"/>
                  <c:y val="-4.280771879100508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5432098765432098E-3"/>
                  <c:y val="-0.1246897306871879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 i="1" normalizeH="0" baseline="0">
                    <a:latin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Лист1!$D$2:$D$7</c:f>
              <c:numCache>
                <c:formatCode>General</c:formatCode>
                <c:ptCount val="6"/>
                <c:pt idx="3">
                  <c:v>302</c:v>
                </c:pt>
                <c:pt idx="4">
                  <c:v>2120</c:v>
                </c:pt>
                <c:pt idx="5">
                  <c:v>4555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2248448"/>
        <c:axId val="42262528"/>
      </c:barChart>
      <c:catAx>
        <c:axId val="422484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2262528"/>
        <c:crosses val="autoZero"/>
        <c:auto val="1"/>
        <c:lblAlgn val="ctr"/>
        <c:lblOffset val="100"/>
        <c:noMultiLvlLbl val="0"/>
      </c:catAx>
      <c:valAx>
        <c:axId val="422625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2248448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000" b="1" i="0" baseline="0">
                <a:latin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000" b="1" i="0" baseline="0">
                <a:latin typeface="Times New Roman" panose="02020603050405020304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000" b="1" i="0" baseline="0">
                <a:latin typeface="Times New Roman" panose="02020603050405020304" pitchFamily="18" charset="0"/>
              </a:defRPr>
            </a:pPr>
            <a:endParaRPr lang="ru-RU"/>
          </a:p>
        </c:txPr>
      </c:legendEntry>
      <c:layout/>
      <c:overlay val="0"/>
      <c:txPr>
        <a:bodyPr/>
        <a:lstStyle/>
        <a:p>
          <a:pPr>
            <a:defRPr b="0" i="1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финансирования, млн. руб.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txPr>
              <a:bodyPr/>
              <a:lstStyle/>
              <a:p>
                <a:pPr>
                  <a:defRPr sz="1000" b="1" i="1" baseline="0">
                    <a:latin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3.9</c:v>
                </c:pt>
                <c:pt idx="1">
                  <c:v>93.9</c:v>
                </c:pt>
                <c:pt idx="2">
                  <c:v>191.5</c:v>
                </c:pt>
                <c:pt idx="3">
                  <c:v>205.8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933824"/>
        <c:axId val="39935360"/>
      </c:barChart>
      <c:catAx>
        <c:axId val="399338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9935360"/>
        <c:crosses val="autoZero"/>
        <c:auto val="1"/>
        <c:lblAlgn val="ctr"/>
        <c:lblOffset val="100"/>
        <c:noMultiLvlLbl val="0"/>
      </c:catAx>
      <c:valAx>
        <c:axId val="399353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993382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000" b="1" i="1" baseline="0">
              <a:latin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DDC935-6E7A-4F17-B5DC-13F0FE7A5A4A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A949E9-214A-4D66-B0B8-2EA1476C98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00637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8CA99E-29BE-4DAE-9B7B-57F1D63E50A6}" type="datetimeFigureOut">
              <a:rPr lang="ru-RU" smtClean="0"/>
              <a:pPr/>
              <a:t>24.05.2017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699932-0BC6-4F5E-AF49-9265756105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36943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E922A-BFC2-4D64-86EF-CA2A56F500C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2141F-3971-4C6F-BA5B-550DC76B06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960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2C835-0E99-4DE2-BCC3-907BBB43550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2141F-3971-4C6F-BA5B-550DC76B06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476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2A511-CB71-4BB8-BC39-8BF2C563586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2141F-3971-4C6F-BA5B-550DC76B06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847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562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7560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4495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7497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1110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8300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7141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990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C90EC-5A27-4864-B33C-66E0479B3C5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2141F-3971-4C6F-BA5B-550DC76B06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8582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9559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7639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1152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0257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170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2043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1997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386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9528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391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BC765-A61E-4731-BAE5-6E00AF0C8BF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2141F-3971-4C6F-BA5B-550DC76B06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7144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0109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0702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0373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850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39D0-6F30-4D39-8FFF-133D78C506E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2141F-3971-4C6F-BA5B-550DC76B06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044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7D74B-EC33-4BD3-AF84-4CCD64095F7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2141F-3971-4C6F-BA5B-550DC76B06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139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5DE49-C14D-427C-A98B-2D08C7323EA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2141F-3971-4C6F-BA5B-550DC76B06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905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2000D-8FD1-44EE-997E-2F6E49F246E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2141F-3971-4C6F-BA5B-550DC76B06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350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D827E-ABC5-4183-812F-30B1488359D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2141F-3971-4C6F-BA5B-550DC76B06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974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17294-00B3-42E1-A0A7-520CC585A89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2141F-3971-4C6F-BA5B-550DC76B06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104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B706A6-F180-4A25-A8D6-36E7E2A0248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B2141F-3971-4C6F-BA5B-550DC76B06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072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680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  <p:sldLayoutId id="2147483850" r:id="rId5"/>
    <p:sldLayoutId id="2147483851" r:id="rId6"/>
    <p:sldLayoutId id="2147483852" r:id="rId7"/>
    <p:sldLayoutId id="2147483853" r:id="rId8"/>
    <p:sldLayoutId id="2147483854" r:id="rId9"/>
    <p:sldLayoutId id="2147483855" r:id="rId10"/>
    <p:sldLayoutId id="214748385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24.05.2017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985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  <p:sldLayoutId id="2147483859" r:id="rId2"/>
    <p:sldLayoutId id="2147483860" r:id="rId3"/>
    <p:sldLayoutId id="2147483861" r:id="rId4"/>
    <p:sldLayoutId id="2147483862" r:id="rId5"/>
    <p:sldLayoutId id="2147483863" r:id="rId6"/>
    <p:sldLayoutId id="2147483864" r:id="rId7"/>
    <p:sldLayoutId id="2147483865" r:id="rId8"/>
    <p:sldLayoutId id="2147483866" r:id="rId9"/>
    <p:sldLayoutId id="2147483867" r:id="rId10"/>
    <p:sldLayoutId id="214748386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ЗДРАВООХРАНЕНИЯ ТУЛЬСКОЙ ОБЛАСТИ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ПУБЛИЧНАЯ ДЕКЛАРАЦИЯ               ЦЕЛЕЙ И ЗАДАЧ </a:t>
            </a:r>
          </a:p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ЗДРАВООХРАНЕНИЯ ТУЛЬСКОЙ ОБЛАСТИ                                          НА 2017 ГОД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2141F-3971-4C6F-BA5B-550DC76B06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254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первичной медико-санитарной помощи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>
            <a:noAutofit/>
          </a:bodyPr>
          <a:lstStyle/>
          <a:p>
            <a:pPr algn="just"/>
            <a:r>
              <a:rPr lang="ru-RU" sz="12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Дальнейшая реализация Комплекса мероприятий, направленных на развитие первичной медико-санитарной помощи, включая совершенствование организации поликлиник и регистратур</a:t>
            </a:r>
          </a:p>
          <a:p>
            <a:pPr algn="just"/>
            <a:r>
              <a:rPr lang="ru-RU" sz="12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сети медицинских организаций, оказывающих</a:t>
            </a:r>
            <a:r>
              <a:rPr lang="ru-RU" sz="12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первичную медико-санитарную помощь, в целях обеспечения доступности медицинской помощи в населенных пунктах, находящихся вне зоны </a:t>
            </a:r>
            <a:r>
              <a:rPr lang="ru-RU" sz="12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доступности, определенной в нормативных актах. </a:t>
            </a:r>
            <a:r>
              <a:rPr lang="ru-RU" sz="12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2017 году в Тульской области будет построено 11 </a:t>
            </a:r>
            <a:r>
              <a:rPr lang="ru-RU" sz="12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ФАПов</a:t>
            </a:r>
            <a:r>
              <a:rPr lang="ru-RU" sz="12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открыто 10 домовых хозяйств, будет продолжена работа по возобновлению функционирования существующих </a:t>
            </a:r>
            <a:r>
              <a:rPr lang="ru-RU" sz="125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ФАПов</a:t>
            </a:r>
            <a:r>
              <a:rPr lang="ru-RU" sz="12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(за счет проведения ремонтов, привлечения на работу медицинских сотрудников</a:t>
            </a:r>
            <a:r>
              <a:rPr lang="ru-RU" sz="12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5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диспансеризации определенных групп взрослого населения не менее 21% от прикрепленного населения</a:t>
            </a:r>
          </a:p>
          <a:p>
            <a:pPr algn="just"/>
            <a:r>
              <a:rPr lang="ru-RU" sz="12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образовательно-профилактических акций</a:t>
            </a:r>
          </a:p>
          <a:p>
            <a:pPr algn="just"/>
            <a:r>
              <a:rPr lang="ru-RU" sz="12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выездов врачебных бригад и мобильных комплексов в отдаленные населенные пункты</a:t>
            </a:r>
          </a:p>
          <a:p>
            <a:pPr algn="just"/>
            <a:r>
              <a:rPr lang="ru-RU" sz="12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пилотного проекта «Бережливая поликлиника» в </a:t>
            </a:r>
            <a:r>
              <a:rPr lang="ru-RU" sz="12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ГУЗ «Городская больница № 9 г. Тулы», ГУЗ «Детская инфекционная больница № 2</a:t>
            </a:r>
            <a:r>
              <a:rPr lang="ru-RU" sz="12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just"/>
            <a:r>
              <a:rPr lang="ru-RU" sz="12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доступности медицинской помощи с использованием геоинформационной </a:t>
            </a:r>
            <a:r>
              <a:rPr lang="ru-RU" sz="12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</a:t>
            </a:r>
          </a:p>
          <a:p>
            <a:pPr algn="just"/>
            <a:r>
              <a:rPr lang="ru-RU" sz="12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Активизация работы кабинетов неотложной помощи, смотровых кабинетов</a:t>
            </a:r>
          </a:p>
          <a:p>
            <a:pPr algn="just"/>
            <a:r>
              <a:rPr lang="ru-RU" sz="12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дневных стационаров</a:t>
            </a:r>
            <a:endParaRPr lang="ru-RU" sz="12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2141F-3971-4C6F-BA5B-550DC76B06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515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первичной медико-санитарной помощи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sz="5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r>
              <a:rPr lang="ru-RU" sz="5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5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БЕРЕЖЛИВАЯ </a:t>
            </a:r>
            <a:r>
              <a:rPr lang="ru-RU" sz="5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ПОЛИКЛИНИКА»</a:t>
            </a:r>
          </a:p>
          <a:p>
            <a:pPr marL="0" indent="0" algn="ctr">
              <a:buNone/>
            </a:pPr>
            <a:r>
              <a:rPr lang="ru-RU" sz="5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4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</a:t>
            </a:r>
            <a:r>
              <a:rPr lang="ru-RU" sz="4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ДОСТУПНОСТИ И КАЧЕСТВА  МЕДИЦИНСКОЙ ПОМОЩИ </a:t>
            </a:r>
            <a:r>
              <a:rPr lang="ru-RU" sz="4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НАСЕЛЕНИЮ                 </a:t>
            </a:r>
            <a:r>
              <a:rPr lang="ru-RU" sz="4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ОПТИМИЗАЦИИ ПРОЦЕССОВ И УСТРАНЕНИЯ ПОТЕРЬ</a:t>
            </a:r>
          </a:p>
          <a:p>
            <a:pPr marL="0" indent="0" algn="just">
              <a:buNone/>
            </a:pPr>
            <a:endParaRPr lang="ru-RU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ПИЛОТНЫЕ ПРОЕКТЫ                                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ПИЛОТНЫХ ПОЛИКЛИНИКАХ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Перераспределение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нагрузки между врачами и средним медицинским персоналом                    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 работы врача непосредственно с пациентами в 2 раза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Оптимизация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внутренней логистики поликлиник, разделение потоков пациентов                     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 оформление записи на прием к врачу в 5 раз</a:t>
            </a:r>
          </a:p>
          <a:p>
            <a:pPr marL="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электронный документооборот, сокращение объема бумажной                 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Сокращение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очередей до 8 раз, времени ожидания пациентов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приема документации                                                                                                                                                     врача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кабинета – в 12 раз</a:t>
            </a:r>
          </a:p>
          <a:p>
            <a:pPr marL="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Открытая регистратура 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новый облик поликлиники                                                                         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Комфортная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доступная среда для пациентов поликлиник</a:t>
            </a:r>
          </a:p>
          <a:p>
            <a:pPr marL="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профосмотров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диспансеризации на принципах непрерывного потока    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Сокращение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сроков прохождения диспансеризации 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профилактических</a:t>
            </a:r>
          </a:p>
          <a:p>
            <a:pPr marL="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пациентов с соблюдением нормативов времени приема одного пациента                                            медицинских осмотров</a:t>
            </a:r>
          </a:p>
          <a:p>
            <a:pPr marL="0" indent="0" algn="just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ДВА ПИЛОТНЫХ УЧРЕЖДЕНИЯ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образцов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всех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</a:t>
            </a:r>
          </a:p>
          <a:p>
            <a:pPr marL="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ГУЗ «Городская больница № 9 г. Тулы»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ГУЗ «Детская инфекционная больница № 2»                                                                                             Тиражирование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 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Бережливая поликлиника»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поликлиниках                                                                                                           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Охват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более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80%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Отработка модели:                                                                                                                                      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поликлиник региона</a:t>
            </a:r>
          </a:p>
          <a:p>
            <a:pPr marL="0" indent="0"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пилотных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поликлиник второй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очереди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2141F-3971-4C6F-BA5B-550DC76B06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111811"/>
            <a:ext cx="1872208" cy="1404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3" y="3111810"/>
            <a:ext cx="2016225" cy="1404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968476" y="3111810"/>
            <a:ext cx="1311470" cy="222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white"/>
                </a:solidFill>
              </a:rPr>
              <a:t>ЦЕЛЬ 2017-2020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84" y="3111811"/>
            <a:ext cx="615531" cy="222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white"/>
                </a:solidFill>
              </a:rPr>
              <a:t>2017</a:t>
            </a:r>
            <a:endParaRPr lang="ru-RU" sz="12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681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первичной медико-санитарной помощи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03598"/>
            <a:ext cx="8229600" cy="3394472"/>
          </a:xfrm>
          <a:solidFill>
            <a:srgbClr val="92D050"/>
          </a:solidFill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sz="5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ДОСТУПНОСТИ МЕДИЦИНСКОЙ ПОМОЩИ С ИСПОЛЬЗОВАНИЕМ ГЕОИНФОРМАЦИОННОЙ СИСТЕМЫ                                                                                   </a:t>
            </a:r>
          </a:p>
          <a:p>
            <a:pPr marL="0" indent="0" algn="just">
              <a:buNone/>
            </a:pPr>
            <a:r>
              <a:rPr lang="ru-RU" sz="1400" dirty="0" smtClean="0"/>
              <a:t>			        </a:t>
            </a:r>
          </a:p>
          <a:p>
            <a:pPr marL="0" indent="0" algn="just"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 населенного пункта</a:t>
            </a:r>
          </a:p>
          <a:p>
            <a:pPr marL="0" indent="0" algn="just"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проживающего населения</a:t>
            </a:r>
          </a:p>
          <a:p>
            <a:pPr marL="0" indent="0" algn="just"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Доступность медицинской организации (наименование, </a:t>
            </a:r>
          </a:p>
          <a:p>
            <a:pPr marL="0" indent="0" algn="just"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ведомственная принадлежность, адрес и географические координаты, </a:t>
            </a:r>
          </a:p>
          <a:p>
            <a:pPr marL="0" indent="0" algn="just"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плановая мощность поликлиник и коечный фонд стационаров)</a:t>
            </a:r>
          </a:p>
          <a:p>
            <a:pPr marL="0" indent="0" algn="just"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дорожно-транспортной сети с возможностью построения</a:t>
            </a:r>
          </a:p>
          <a:p>
            <a:pPr marL="0" indent="0" algn="just"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маршрутов от населенных пунктов </a:t>
            </a:r>
          </a:p>
          <a:p>
            <a:pPr marL="0" indent="0" algn="just"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территориальной доступности медицинской помощи, </a:t>
            </a:r>
          </a:p>
          <a:p>
            <a:pPr marL="0" indent="0" algn="just"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утвержденные Минздравом России, с возможностью изменения</a:t>
            </a:r>
          </a:p>
          <a:p>
            <a:pPr marL="0" indent="0" algn="just"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зависимости от региональных особенностей                                                                                                              </a:t>
            </a:r>
          </a:p>
          <a:p>
            <a:pPr marL="0" indent="0" algn="just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</a:t>
            </a:r>
          </a:p>
          <a:p>
            <a:pPr marL="0" indent="0" algn="just"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Внесено в геоинформационную систему более 3400 населенных пунктов </a:t>
            </a:r>
          </a:p>
          <a:p>
            <a:pPr marL="0" indent="0" algn="just"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Тульской области.</a:t>
            </a:r>
          </a:p>
          <a:p>
            <a:pPr marL="0" indent="0" algn="just"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зоны доступности первичной медицинской помощи –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166,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них:</a:t>
            </a:r>
          </a:p>
          <a:p>
            <a:pPr marL="0" indent="0" algn="just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от 0-50 чел. - 142 (выездные формы работы,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подворные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обходы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от 51-100 чел. – 8 (домовые хозяйства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более 100 человек – 16 (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ФАПы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 algn="ctr">
              <a:buNone/>
            </a:pP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2141F-3971-4C6F-BA5B-550DC76B06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635646"/>
            <a:ext cx="3528392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32186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709587"/>
          </a:xfrm>
          <a:solidFill>
            <a:schemeClr val="accent1"/>
          </a:solidFill>
        </p:spPr>
        <p:txBody>
          <a:bodyPr>
            <a:noAutofit/>
          </a:bodyPr>
          <a:lstStyle/>
          <a:p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доступности высокотехнологичной медицинской помощи жителям Тульской области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2888541"/>
              </p:ext>
            </p:extLst>
          </p:nvPr>
        </p:nvGraphicFramePr>
        <p:xfrm>
          <a:off x="395536" y="1059582"/>
          <a:ext cx="8291264" cy="3534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86646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Autofit/>
          </a:bodyPr>
          <a:lstStyle/>
          <a:p>
            <a:r>
              <a:rPr lang="ru-RU" sz="1800" b="1" dirty="0" smtClean="0">
                <a:latin typeface="Times New Roman" panose="02020603050405020304" pitchFamily="18" charset="0"/>
              </a:rPr>
              <a:t>Финансовое обеспечение  </a:t>
            </a:r>
            <a:br>
              <a:rPr lang="ru-RU" sz="1800" b="1" dirty="0" smtClean="0">
                <a:latin typeface="Times New Roman" panose="02020603050405020304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</a:rPr>
              <a:t>высокотехнологичной медицинской помощи в медицинских организациях Тульской области на условиях софинансирования из федерального бюджета</a:t>
            </a:r>
            <a:endParaRPr lang="ru-RU" sz="18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8506107"/>
              </p:ext>
            </p:extLst>
          </p:nvPr>
        </p:nvGraphicFramePr>
        <p:xfrm>
          <a:off x="457200" y="1200150"/>
          <a:ext cx="8229600" cy="3394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47427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496" y="37174"/>
            <a:ext cx="9073008" cy="5232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Информатизация здравоохранения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5412" y="1444416"/>
            <a:ext cx="8307657" cy="332398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marL="285750" lvl="0" indent="-285750" algn="just">
              <a:buFont typeface="Wingdings" pitchFamily="2" charset="2"/>
              <a:buChar char="ü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Внедрение функционала: </a:t>
            </a:r>
          </a:p>
          <a:p>
            <a:pPr algn="just"/>
            <a:r>
              <a:rPr lang="ru-RU" sz="1600" dirty="0" smtClean="0"/>
              <a:t>    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автоматизированной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системы скорой медицинской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помощи;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-  подсистемы мониторинга родовспоможения (РИСАР);</a:t>
            </a:r>
          </a:p>
          <a:p>
            <a:pPr lvl="0"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-  диспансерного наблюдения и профилактических осмотров;</a:t>
            </a:r>
          </a:p>
          <a:p>
            <a:pPr lvl="0"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-  медицинских регистров.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Оснащение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ФАПов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компьютерным оборудованием и подключение их к региональной информационной системе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здравоохранения Тульской области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Расширение спектра предварительной записи на консультативный и диагностические приемы, а также внешней записи в другие медицинские организации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(МЛДЦ, ГУЗ ТО «Тульская детская областная клиническая больница», 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ГУЗ «Тульский областной онкологический диспансер»)</a:t>
            </a:r>
          </a:p>
          <a:p>
            <a:pPr marL="285750" lvl="0" indent="-285750" algn="just">
              <a:buFont typeface="Wingdings" pitchFamily="2" charset="2"/>
              <a:buChar char="ü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Проведение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дальнейших работ по интеграция медицинского оборудования с региональной информационной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системой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здравоохранения Тульской области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5496" y="699542"/>
            <a:ext cx="9073008" cy="648072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Электронное здравоохранение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98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7310</TotalTime>
  <Words>488</Words>
  <Application>Microsoft Office PowerPoint</Application>
  <PresentationFormat>Экран (16:9)</PresentationFormat>
  <Paragraphs>79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Тема Office</vt:lpstr>
      <vt:lpstr>1_Тема Office</vt:lpstr>
      <vt:lpstr>2_Тема Office</vt:lpstr>
      <vt:lpstr>МИНИСТЕРСТВО ЗДРАВООХРАНЕНИЯ ТУЛЬСКОЙ ОБЛАСТИ</vt:lpstr>
      <vt:lpstr>Развитие первичной медико-санитарной помощи</vt:lpstr>
      <vt:lpstr>Развитие первичной медико-санитарной помощи</vt:lpstr>
      <vt:lpstr>Развитие первичной медико-санитарной помощи</vt:lpstr>
      <vt:lpstr>Повышение доступности высокотехнологичной медицинской помощи жителям Тульской области</vt:lpstr>
      <vt:lpstr>Финансовое обеспечение   высокотехнологичной медицинской помощи в медицинских организациях Тульской области на условиях софинансирования из федерального бюджета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Dmitry</dc:creator>
  <cp:lastModifiedBy>Бредихина Галина Николаевна</cp:lastModifiedBy>
  <cp:revision>537</cp:revision>
  <cp:lastPrinted>2017-05-24T08:44:37Z</cp:lastPrinted>
  <dcterms:created xsi:type="dcterms:W3CDTF">2013-04-23T15:08:17Z</dcterms:created>
  <dcterms:modified xsi:type="dcterms:W3CDTF">2017-05-24T08:45:26Z</dcterms:modified>
</cp:coreProperties>
</file>